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31"/>
  </p:notesMasterIdLst>
  <p:handoutMasterIdLst>
    <p:handoutMasterId r:id="rId32"/>
  </p:handoutMasterIdLst>
  <p:sldIdLst>
    <p:sldId id="281" r:id="rId3"/>
    <p:sldId id="271" r:id="rId4"/>
    <p:sldId id="294" r:id="rId5"/>
    <p:sldId id="305" r:id="rId6"/>
    <p:sldId id="306" r:id="rId7"/>
    <p:sldId id="312" r:id="rId8"/>
    <p:sldId id="328" r:id="rId9"/>
    <p:sldId id="313" r:id="rId10"/>
    <p:sldId id="311" r:id="rId11"/>
    <p:sldId id="316" r:id="rId12"/>
    <p:sldId id="314" r:id="rId13"/>
    <p:sldId id="326" r:id="rId14"/>
    <p:sldId id="307" r:id="rId15"/>
    <p:sldId id="329" r:id="rId16"/>
    <p:sldId id="295" r:id="rId17"/>
    <p:sldId id="317" r:id="rId18"/>
    <p:sldId id="318" r:id="rId19"/>
    <p:sldId id="320" r:id="rId20"/>
    <p:sldId id="319" r:id="rId21"/>
    <p:sldId id="325" r:id="rId22"/>
    <p:sldId id="309" r:id="rId23"/>
    <p:sldId id="321" r:id="rId24"/>
    <p:sldId id="310" r:id="rId25"/>
    <p:sldId id="323" r:id="rId26"/>
    <p:sldId id="322" r:id="rId27"/>
    <p:sldId id="327" r:id="rId28"/>
    <p:sldId id="324" r:id="rId29"/>
    <p:sldId id="279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F67"/>
    <a:srgbClr val="CDDDDA"/>
    <a:srgbClr val="A1B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1250" autoAdjust="0"/>
    <p:restoredTop sz="86364" autoAdjust="0"/>
  </p:normalViewPr>
  <p:slideViewPr>
    <p:cSldViewPr>
      <p:cViewPr varScale="1">
        <p:scale>
          <a:sx n="57" d="100"/>
          <a:sy n="57" d="100"/>
        </p:scale>
        <p:origin x="189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32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96BA1-DCDE-4871-AEC4-2383BEA11A57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6537-B107-4D4C-950D-79E28F20F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18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452AD1-1A1F-4350-9032-0F7037AE49C7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5BDBCC-133F-4E1D-AFDE-E52BB40EF9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4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FMA</a:t>
            </a:r>
            <a:r>
              <a:rPr lang="en-US" baseline="0" dirty="0"/>
              <a:t> 15 and 16 projects have had trouble with securing cost-effective bids (&lt;$175,000 average) for elevations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DBCC-133F-4E1D-AFDE-E52BB40EF9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8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PDM 16 projects likely to be returned unused due to lack of matching funds for one and failure of dam that was to modified using PDM funds (mitigation </a:t>
            </a:r>
            <a:r>
              <a:rPr lang="en-US" baseline="0" dirty="0" err="1"/>
              <a:t>measuremay</a:t>
            </a:r>
            <a:r>
              <a:rPr lang="en-US" baseline="0" dirty="0"/>
              <a:t> be included in repair project)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DBCC-133F-4E1D-AFDE-E52BB40EF9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4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12-month lock-in announced in September</a:t>
            </a:r>
            <a:r>
              <a:rPr lang="en-US" baseline="0" dirty="0"/>
              <a:t> allocating an additional $40 million to HMGP—additional development opportunities being considered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DBCC-133F-4E1D-AFDE-E52BB40EF9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9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 based on six-month estimate—may</a:t>
            </a:r>
            <a:r>
              <a:rPr lang="en-US" baseline="0" dirty="0"/>
              <a:t> go up or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DBCC-133F-4E1D-AFDE-E52BB40EF9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5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counties</a:t>
            </a:r>
            <a:r>
              <a:rPr lang="en-US" baseline="0" dirty="0"/>
              <a:t> currently covered none anticipated to expire prior to update. All updates contracted with updates in our hands up to 12 months prior to exp.</a:t>
            </a:r>
          </a:p>
          <a:p>
            <a:r>
              <a:rPr lang="en-US" baseline="0" dirty="0"/>
              <a:t>Please be an active participant in your community’s update effort. Please advise what we can do to add value to the mitigation planning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DBCC-133F-4E1D-AFDE-E52BB40EF9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8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and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29A-E3BD-45B4-9FDA-9C7C2E1ECA22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DC75-5733-4E3E-A23B-857874214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F5DF-BDC4-4159-8EA5-2E422CEF93ED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8F0-92DB-4F1F-A89B-8A7241DD08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3400" y="1752600"/>
            <a:ext cx="80772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82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605462"/>
            <a:ext cx="83058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Photo with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9426" y="1524000"/>
            <a:ext cx="8281174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F5DF-BDC4-4159-8EA5-2E422CEF93ED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8F0-92DB-4F1F-A89B-8A7241DD0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5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66800"/>
            <a:ext cx="8229600" cy="1447800"/>
          </a:xfrm>
        </p:spPr>
        <p:txBody>
          <a:bodyPr>
            <a:norm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and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rgbClr val="C00000"/>
              </a:buClr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C00000"/>
              </a:buClr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C00000"/>
              </a:buClr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29A-E3BD-45B4-9FDA-9C7C2E1ECA22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DC75-5733-4E3E-A23B-857874214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2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990600"/>
          </a:xfrm>
        </p:spPr>
        <p:txBody>
          <a:bodyPr>
            <a:noAutofit/>
          </a:bodyPr>
          <a:lstStyle>
            <a:lvl1pPr algn="l">
              <a:defRPr sz="4400" b="0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Two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286000"/>
            <a:ext cx="4038600" cy="384016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rgbClr val="C00000"/>
              </a:buClr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C00000"/>
              </a:buClr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Text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rgbClr val="C00000"/>
              </a:buClr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C00000"/>
              </a:buClr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29A-E3BD-45B4-9FDA-9C7C2E1ECA22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DC75-5733-4E3E-A23B-857874214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1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lnSpc>
                <a:spcPct val="100000"/>
              </a:lnSpc>
              <a:defRPr sz="4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29A-E3BD-45B4-9FDA-9C7C2E1ECA22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DC75-5733-4E3E-A23B-857874214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29A-E3BD-45B4-9FDA-9C7C2E1ECA22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DC75-5733-4E3E-A23B-857874214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1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5200" y="4919662"/>
            <a:ext cx="5486400" cy="56673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 with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1000" y="838200"/>
            <a:ext cx="8458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05200" y="5562600"/>
            <a:ext cx="5486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29A-E3BD-45B4-9FDA-9C7C2E1ECA22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DC75-5733-4E3E-A23B-857874214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3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F5DF-BDC4-4159-8EA5-2E422CEF93ED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8F0-92DB-4F1F-A89B-8A7241DD0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0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00200"/>
            <a:ext cx="82296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F5DF-BDC4-4159-8EA5-2E422CEF93ED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8F0-92DB-4F1F-A89B-8A7241DD08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2667000"/>
            <a:ext cx="8229600" cy="335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45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F5DF-BDC4-4159-8EA5-2E422CEF93ED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8F0-92DB-4F1F-A89B-8A7241DD0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0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83000">
              <a:srgbClr val="818C99"/>
            </a:gs>
            <a:gs pos="63000">
              <a:srgbClr val="49596C"/>
            </a:gs>
            <a:gs pos="50000">
              <a:schemeClr val="tx2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Title of this Presentation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Subtitle of Presentation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Presenter / Job Title / Date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229A-E3BD-45B4-9FDA-9C7C2E1ECA22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DC75-5733-4E3E-A23B-8578742141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96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47" y="30509"/>
            <a:ext cx="1145953" cy="7009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796738"/>
            <a:ext cx="9144000" cy="0"/>
          </a:xfrm>
          <a:prstGeom prst="line">
            <a:avLst/>
          </a:prstGeom>
          <a:ln>
            <a:solidFill>
              <a:srgbClr val="C9031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63" y="85313"/>
            <a:ext cx="1393751" cy="60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-22412"/>
            <a:ext cx="923925" cy="8191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90600" y="541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spc="-40" dirty="0"/>
              <a:t>North Carolina</a:t>
            </a:r>
            <a:br>
              <a:rPr lang="en-US" sz="2000" b="1" spc="-40" dirty="0"/>
            </a:br>
            <a:r>
              <a:rPr lang="en-US" sz="2000" b="1" spc="-40" dirty="0"/>
              <a:t>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41306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marL="0" marR="0" indent="0" algn="r" defTabSz="914400" rtl="0" eaLnBrk="1" fontAlgn="auto" latinLnBrk="0" hangingPunct="1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F5DF-BDC4-4159-8EA5-2E422CEF93ED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D8F0-92DB-4F1F-A89B-8A7241DD08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38200"/>
            <a:ext cx="9144000" cy="6858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0">
                <a:srgbClr val="66008F"/>
              </a:gs>
              <a:gs pos="0">
                <a:srgbClr val="BA0066"/>
              </a:gs>
              <a:gs pos="0">
                <a:schemeClr val="tx2">
                  <a:lumMod val="50000"/>
                </a:schemeClr>
              </a:gs>
              <a:gs pos="38000">
                <a:schemeClr val="tx2">
                  <a:lumMod val="5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47" y="30509"/>
            <a:ext cx="1145953" cy="70098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C9031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63" y="85313"/>
            <a:ext cx="1393751" cy="60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12"/>
            <a:ext cx="923925" cy="8191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90600" y="541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North Carolina</a:t>
            </a:r>
            <a:br>
              <a:rPr lang="en-US" sz="2000" b="1" dirty="0"/>
            </a:br>
            <a:r>
              <a:rPr lang="en-US" sz="2000" b="1" dirty="0"/>
              <a:t>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25990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5" r:id="rId4"/>
    <p:sldLayoutId id="21474836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685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NCEMA Fall Conference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 Mitigation Briefing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09733" y="35052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11/5/2019</a:t>
            </a:r>
          </a:p>
        </p:txBody>
      </p:sp>
    </p:spTree>
    <p:extLst>
      <p:ext uri="{BB962C8B-B14F-4D97-AF65-F5344CB8AC3E}">
        <p14:creationId xmlns:p14="http://schemas.microsoft.com/office/powerpoint/2010/main" val="402251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Open Grants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FMA 2015 $ 5.1 million</a:t>
            </a:r>
          </a:p>
          <a:p>
            <a:pPr marL="0" indent="0">
              <a:buNone/>
            </a:pPr>
            <a:r>
              <a:rPr lang="en-US" dirty="0"/>
              <a:t>  8 project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1 acquisition/demolition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25 elevation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1 mitigation reconstruction</a:t>
            </a:r>
          </a:p>
          <a:p>
            <a:pPr marL="0" indent="0">
              <a:buNone/>
            </a:pPr>
            <a:r>
              <a:rPr lang="en-US" dirty="0"/>
              <a:t> POP Jan 31, 2020* extension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9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Open Grants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FMA 2016 $ 5.6 million</a:t>
            </a:r>
          </a:p>
          <a:p>
            <a:pPr marL="0" indent="0">
              <a:buNone/>
            </a:pPr>
            <a:r>
              <a:rPr lang="en-US" dirty="0"/>
              <a:t>  2 project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2 acquisition/demolition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30 elevation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1 mitigation reconstruction</a:t>
            </a:r>
          </a:p>
          <a:p>
            <a:pPr marL="0" indent="0">
              <a:buNone/>
            </a:pPr>
            <a:r>
              <a:rPr lang="en-US" dirty="0"/>
              <a:t> POP June 2020</a:t>
            </a:r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5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Open Grants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PDM 2016 $ 2.3 million</a:t>
            </a:r>
          </a:p>
          <a:p>
            <a:pPr marL="0" indent="0">
              <a:buNone/>
            </a:pPr>
            <a:r>
              <a:rPr lang="en-US" dirty="0"/>
              <a:t>  2 project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wind shutters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dam failure mitigation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POP June 2020</a:t>
            </a:r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8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Open Grants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Matthew 2016 HMGP 4285 $87 million</a:t>
            </a:r>
          </a:p>
          <a:p>
            <a:pPr marL="0" indent="0">
              <a:buNone/>
            </a:pPr>
            <a:r>
              <a:rPr lang="en-US" dirty="0"/>
              <a:t>  75 project grants, 3 planning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478 acquisition/demolition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195 elevation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83 mitigation reconstruction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24 CPF backup generators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Update of all Hazard Mitigation Plans</a:t>
            </a:r>
          </a:p>
          <a:p>
            <a:pPr marL="0" indent="0">
              <a:buNone/>
            </a:pPr>
            <a:r>
              <a:rPr lang="en-US" sz="2400" dirty="0"/>
              <a:t>  POP August 2021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Open Grants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PDM 2017 $0.73 million</a:t>
            </a:r>
          </a:p>
          <a:p>
            <a:pPr marL="0" indent="0">
              <a:buNone/>
            </a:pPr>
            <a:r>
              <a:rPr lang="en-US" dirty="0"/>
              <a:t>  2 planning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update of 2 UNC Campus Regional HMPs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POP March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0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94940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Grants in Development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Wildfire 2016-18 HMGP 5161 $1,130,000</a:t>
            </a:r>
          </a:p>
          <a:p>
            <a:pPr marL="0" indent="0">
              <a:buNone/>
            </a:pPr>
            <a:r>
              <a:rPr lang="en-US" dirty="0"/>
              <a:t>   project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1 wildfire defensible space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1 generator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POP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9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Grants in Development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Tornado 2018 HMGP 4364 $307,000</a:t>
            </a:r>
          </a:p>
          <a:p>
            <a:pPr marL="0" indent="0">
              <a:buNone/>
            </a:pPr>
            <a:r>
              <a:rPr lang="en-US" dirty="0"/>
              <a:t>   project grants: acq/demo, elevation, mit rebuild, generators for cpfs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1 acquisition</a:t>
            </a:r>
          </a:p>
          <a:p>
            <a:pPr marL="0" indent="0">
              <a:buNone/>
            </a:pPr>
            <a:r>
              <a:rPr lang="en-US" dirty="0"/>
              <a:t> POP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9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Grants in Development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Florence 2018 HMGP 4393 $252.2 million</a:t>
            </a:r>
          </a:p>
          <a:p>
            <a:pPr marL="0" indent="0">
              <a:buNone/>
            </a:pPr>
            <a:r>
              <a:rPr lang="en-US" sz="2800" dirty="0"/>
              <a:t>   project grants: acq/demo, elevation, mit rebuild, generators for critical public facilities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 14 acq projects approved (130 structures, $19 million obligated)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Additional funding allocated following 12-mo lock-in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Additional projects in development</a:t>
            </a:r>
          </a:p>
          <a:p>
            <a:pPr marL="0" indent="0">
              <a:buNone/>
            </a:pPr>
            <a:r>
              <a:rPr lang="en-US" sz="2800" dirty="0"/>
              <a:t> POP December 2022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6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Grants in Development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Michael 2018 HMGP 4412 $5.4 million</a:t>
            </a:r>
          </a:p>
          <a:p>
            <a:pPr marL="0" indent="0">
              <a:buNone/>
            </a:pPr>
            <a:r>
              <a:rPr lang="en-US" dirty="0"/>
              <a:t>   project grants: acq/demo, elevation, mit rebuild, generators for critical public facilities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Application deadline Jan 31, 2020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Developing submission roster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POP 2024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6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cs typeface="Calibri" panose="020F0502020204030204" pitchFamily="34" charset="0"/>
              </a:rPr>
              <a:t>AGENDA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2900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-Mitigation funding overview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-Current grants status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-Grants in development/pending grants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-Key Dates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-New guidance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-Mitigation Planning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-Current plans status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-Plan update schedule/status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84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Pending Grants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Dorian 2019 HMGP  $2-3 million (estimated)</a:t>
            </a:r>
          </a:p>
          <a:p>
            <a:pPr marL="0" indent="0">
              <a:buNone/>
            </a:pPr>
            <a:r>
              <a:rPr lang="en-US" sz="2400" dirty="0"/>
              <a:t> Project grants: acq/demo, elevation, mit rebuild, generators for critical public facilities, state plan update</a:t>
            </a:r>
          </a:p>
          <a:p>
            <a:pPr marL="0" indent="0">
              <a:buNone/>
            </a:pPr>
            <a:r>
              <a:rPr lang="en-US" sz="2400" dirty="0"/>
              <a:t>Declaration Date September 30,2019</a:t>
            </a:r>
          </a:p>
          <a:p>
            <a:pPr marL="0" indent="0">
              <a:buNone/>
            </a:pPr>
            <a:r>
              <a:rPr lang="en-US" sz="2400" dirty="0"/>
              <a:t>Notice of Funds Availability ca November 6, 2019</a:t>
            </a:r>
          </a:p>
          <a:p>
            <a:pPr marL="0" indent="0">
              <a:buNone/>
            </a:pPr>
            <a:r>
              <a:rPr lang="en-US" sz="2400" dirty="0"/>
              <a:t>Should have 90-day funds estimate by end of month</a:t>
            </a:r>
          </a:p>
          <a:p>
            <a:pPr marL="0" indent="0">
              <a:buNone/>
            </a:pPr>
            <a:r>
              <a:rPr lang="en-US" sz="2400" dirty="0"/>
              <a:t>Project priorities to be determined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POP 2022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16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Mitigation Planning</a:t>
            </a:r>
          </a:p>
        </p:txBody>
      </p:sp>
    </p:spTree>
    <p:extLst>
      <p:ext uri="{BB962C8B-B14F-4D97-AF65-F5344CB8AC3E}">
        <p14:creationId xmlns:p14="http://schemas.microsoft.com/office/powerpoint/2010/main" val="74480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Mitigation Planning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NCEM secured funding and contractors for all plan updates due prior to 2023 (no cost to local govt)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Slight reorganization of regional plans 3 stand alone counties joined neighboring regional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1 county switched regional 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2 counties broke off of regional plan to create another regional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3 remaining single county multi-jurisdictional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Total of 31 plans—26 regional, 3 single county mj plans, 2 university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100% of counties covered by approved and adopted hmp (only one other state in the nation can boast this)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HM Planning working on Ex-O 80 and State Resilience and Recovery Plans with Sister Agencies.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HM Planning working with DEQ on FEMA High Hazard Dam Repair Grant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Enhanced State Hazard Mitigation Plan expires 4-24-23</a:t>
            </a:r>
          </a:p>
        </p:txBody>
      </p:sp>
    </p:spTree>
    <p:extLst>
      <p:ext uri="{BB962C8B-B14F-4D97-AF65-F5344CB8AC3E}">
        <p14:creationId xmlns:p14="http://schemas.microsoft.com/office/powerpoint/2010/main" val="375141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3348862861"/>
              </p:ext>
            </p:extLst>
          </p:nvPr>
        </p:nvGraphicFramePr>
        <p:xfrm>
          <a:off x="914400" y="1066800"/>
          <a:ext cx="8229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Acrobat Document" r:id="rId3" imgW="12943800" imgH="8380800" progId="Acrobat.Document.2015">
                  <p:embed/>
                </p:oleObj>
              </mc:Choice>
              <mc:Fallback>
                <p:oleObj name="Acrobat Document" r:id="rId3" imgW="12943800" imgH="8380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822960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66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Changes: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r>
              <a:rPr lang="en-US" sz="2400" dirty="0"/>
              <a:t>DRRA (Disaster Recovery Reform Act 2018) changed the way administrative costs for mitigation projects will be paid—guidance forthcoming.</a:t>
            </a:r>
          </a:p>
          <a:p>
            <a:r>
              <a:rPr lang="en-US" sz="2400" dirty="0"/>
              <a:t>2020 will be the last PDM opportunity—the BRIC (Building Resilient Infrastructure and Communities) Program will replace PDM in 2020—NC Not a Likely Candidate</a:t>
            </a:r>
          </a:p>
          <a:p>
            <a:pPr marL="0" indent="0">
              <a:buNone/>
            </a:pPr>
            <a:r>
              <a:rPr lang="en-US" sz="2400" dirty="0"/>
              <a:t>    FEMA programmatic guidance and webinars forthcoming</a:t>
            </a:r>
          </a:p>
          <a:p>
            <a:r>
              <a:rPr lang="en-US" sz="2400" dirty="0"/>
              <a:t>Mitigation Section adding additional staff in coming months to increase service capabilities.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83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Key Dates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of every month– Progress Reports</a:t>
            </a:r>
          </a:p>
          <a:p>
            <a:r>
              <a:rPr lang="en-US" dirty="0"/>
              <a:t>“soon” NOFA for additional Florence HMGP and Dorian HMGP opportunities</a:t>
            </a:r>
          </a:p>
          <a:p>
            <a:pPr marL="0" indent="0">
              <a:buNone/>
            </a:pPr>
            <a:r>
              <a:rPr lang="en-US" sz="2800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1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Challenges: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Bureau Net (NFIP info) off line; replacement system not functioning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NC not a likely candidate for PDM or FMA 2019 due to high stakes HMGP opportunities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Staffing (State and Local)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Labor/Construction Costs, Work force availability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83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75" y="2057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42527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574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Points of Contact</a:t>
            </a: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State Hazard Mitigation Section Chief</a:t>
            </a: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Steve McGugan 919-825-2314</a:t>
            </a:r>
          </a:p>
          <a:p>
            <a:pPr algn="ctr"/>
            <a:endParaRPr lang="en-US" sz="20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Mitigation Grants Supervisor</a:t>
            </a: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Jason Pleasant 919-825-2554</a:t>
            </a:r>
          </a:p>
          <a:p>
            <a:pPr algn="ctr"/>
            <a:endParaRPr lang="en-US" sz="20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Mitigation Plans Manager</a:t>
            </a: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Chris Crew, CFM 919 825-2305</a:t>
            </a:r>
          </a:p>
        </p:txBody>
      </p:sp>
    </p:spTree>
    <p:extLst>
      <p:ext uri="{BB962C8B-B14F-4D97-AF65-F5344CB8AC3E}">
        <p14:creationId xmlns:p14="http://schemas.microsoft.com/office/powerpoint/2010/main" val="123310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Mitigation Funding</a:t>
            </a:r>
          </a:p>
          <a:p>
            <a:pPr algn="ctr"/>
            <a:r>
              <a:rPr lang="en-US" dirty="0"/>
              <a:t>Hazard Mitigation Grant Program</a:t>
            </a:r>
          </a:p>
          <a:p>
            <a:pPr algn="ctr"/>
            <a:r>
              <a:rPr lang="en-US" dirty="0"/>
              <a:t>Pre-Disaster Mitigation Grant Program</a:t>
            </a:r>
          </a:p>
          <a:p>
            <a:pPr algn="ctr"/>
            <a:r>
              <a:rPr lang="en-US" dirty="0"/>
              <a:t>Flood Mitigation Assistance Program</a:t>
            </a:r>
          </a:p>
          <a:p>
            <a:pPr algn="ctr"/>
            <a:r>
              <a:rPr lang="en-US" dirty="0"/>
              <a:t>NFIP/ICC</a:t>
            </a:r>
          </a:p>
          <a:p>
            <a:pPr algn="ctr"/>
            <a:r>
              <a:rPr lang="en-US" dirty="0"/>
              <a:t>Various State Programs</a:t>
            </a:r>
          </a:p>
        </p:txBody>
      </p:sp>
    </p:spTree>
    <p:extLst>
      <p:ext uri="{BB962C8B-B14F-4D97-AF65-F5344CB8AC3E}">
        <p14:creationId xmlns:p14="http://schemas.microsoft.com/office/powerpoint/2010/main" val="207121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Funding eligibility</a:t>
            </a:r>
          </a:p>
          <a:p>
            <a:pPr algn="ctr"/>
            <a:r>
              <a:rPr lang="en-US" dirty="0"/>
              <a:t>Local governments are eligible applicants</a:t>
            </a:r>
          </a:p>
          <a:p>
            <a:pPr algn="ctr"/>
            <a:r>
              <a:rPr lang="en-US" dirty="0"/>
              <a:t>Must have an approved and adopted Hazard Mitigation Plan that identifies the activity</a:t>
            </a:r>
          </a:p>
          <a:p>
            <a:pPr algn="ctr"/>
            <a:r>
              <a:rPr lang="en-US" dirty="0"/>
              <a:t>Must provide a complete solution</a:t>
            </a:r>
          </a:p>
          <a:p>
            <a:pPr algn="ctr"/>
            <a:r>
              <a:rPr lang="en-US" dirty="0"/>
              <a:t>Must provide long-term protection</a:t>
            </a:r>
          </a:p>
          <a:p>
            <a:pPr algn="ctr"/>
            <a:r>
              <a:rPr lang="en-US" dirty="0"/>
              <a:t>Must be cost-effective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7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Main Project Types</a:t>
            </a:r>
          </a:p>
          <a:p>
            <a:pPr algn="ctr"/>
            <a:r>
              <a:rPr lang="en-US" dirty="0"/>
              <a:t>Structure and Land Acquisition/Demolition</a:t>
            </a:r>
          </a:p>
          <a:p>
            <a:pPr algn="ctr"/>
            <a:r>
              <a:rPr lang="en-US" dirty="0"/>
              <a:t>Structural Elevation</a:t>
            </a:r>
          </a:p>
          <a:p>
            <a:pPr algn="ctr"/>
            <a:r>
              <a:rPr lang="en-US" dirty="0"/>
              <a:t>Mitigation Reconstruction</a:t>
            </a:r>
          </a:p>
          <a:p>
            <a:pPr algn="ctr"/>
            <a:r>
              <a:rPr lang="en-US" dirty="0"/>
              <a:t>Wet/Dry Flood proofing</a:t>
            </a:r>
          </a:p>
          <a:p>
            <a:pPr algn="ctr"/>
            <a:r>
              <a:rPr lang="en-US" dirty="0"/>
              <a:t>Localized Flood Risk Reduction</a:t>
            </a:r>
          </a:p>
          <a:p>
            <a:pPr algn="ctr"/>
            <a:r>
              <a:rPr lang="en-US" dirty="0"/>
              <a:t>Infrastructure Retrofits</a:t>
            </a:r>
          </a:p>
          <a:p>
            <a:pPr algn="ctr"/>
            <a:r>
              <a:rPr lang="en-US" dirty="0"/>
              <a:t>Advance Assistance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5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Open Grants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Irene 2011 HMGP 4019 $29.6 million</a:t>
            </a:r>
          </a:p>
          <a:p>
            <a:pPr marL="0" indent="0">
              <a:buNone/>
            </a:pPr>
            <a:r>
              <a:rPr lang="en-US" dirty="0"/>
              <a:t>  9 project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5 acquisition/demolition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64 elevation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3 mitigation reconstruction</a:t>
            </a:r>
          </a:p>
          <a:p>
            <a:pPr marL="0" indent="0">
              <a:buNone/>
            </a:pPr>
            <a:r>
              <a:rPr lang="en-US" dirty="0"/>
              <a:t> In closeout</a:t>
            </a:r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4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Open Grants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Total Mitigation Grant Dollars in Operation in NC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</a:t>
            </a:r>
            <a:r>
              <a:rPr lang="en-US" sz="9600" dirty="0"/>
              <a:t>$180,582,658</a:t>
            </a:r>
          </a:p>
          <a:p>
            <a:pPr marL="0" indent="0">
              <a:buNone/>
            </a:pPr>
            <a:r>
              <a:rPr lang="en-US" sz="2000" dirty="0"/>
              <a:t>			(AND MORE TO COME!)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8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Open Grants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Tornado 2011 HMGP 1969 $5.6 million</a:t>
            </a:r>
          </a:p>
          <a:p>
            <a:pPr marL="0" indent="0">
              <a:buNone/>
            </a:pPr>
            <a:r>
              <a:rPr lang="en-US" dirty="0"/>
              <a:t>  7 project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acq/demo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elevation</a:t>
            </a:r>
          </a:p>
          <a:p>
            <a:pPr marL="0" indent="0">
              <a:buNone/>
            </a:pPr>
            <a:r>
              <a:rPr lang="en-US" dirty="0"/>
              <a:t>   4 planning grants</a:t>
            </a:r>
          </a:p>
          <a:p>
            <a:pPr marL="0" indent="0">
              <a:buNone/>
            </a:pPr>
            <a:r>
              <a:rPr lang="en-US" dirty="0"/>
              <a:t> in closeout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2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Open Grants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Winter Storm 2014 HMGP 4167 $7.2 million</a:t>
            </a:r>
          </a:p>
          <a:p>
            <a:pPr marL="0" indent="0">
              <a:buNone/>
            </a:pPr>
            <a:r>
              <a:rPr lang="en-US" dirty="0"/>
              <a:t>     5 project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13 acquisition/demolition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3 elevation</a:t>
            </a:r>
          </a:p>
          <a:p>
            <a:pPr marL="0" indent="0">
              <a:buNone/>
            </a:pPr>
            <a:r>
              <a:rPr lang="en-US" dirty="0"/>
              <a:t> In closeout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2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1084</Words>
  <Application>Microsoft Office PowerPoint</Application>
  <PresentationFormat>On-screen Show (4:3)</PresentationFormat>
  <Paragraphs>331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Wingdings</vt:lpstr>
      <vt:lpstr>Office Theme</vt:lpstr>
      <vt:lpstr>Custom Design</vt:lpstr>
      <vt:lpstr>Acrobat Document</vt:lpstr>
      <vt:lpstr>NCEMA Fall Conference Hazard Mitigation Briefing</vt:lpstr>
      <vt:lpstr>AGENDA  </vt:lpstr>
      <vt:lpstr>   </vt:lpstr>
      <vt:lpstr>   </vt:lpstr>
      <vt:lpstr>   </vt:lpstr>
      <vt:lpstr>Open Grants   </vt:lpstr>
      <vt:lpstr>Open Grants   </vt:lpstr>
      <vt:lpstr>Open Grants   </vt:lpstr>
      <vt:lpstr>Open Grants   </vt:lpstr>
      <vt:lpstr>Open Grants   </vt:lpstr>
      <vt:lpstr>Open Grants   </vt:lpstr>
      <vt:lpstr>Open Grants   </vt:lpstr>
      <vt:lpstr>Open Grants   </vt:lpstr>
      <vt:lpstr>Open Grants   </vt:lpstr>
      <vt:lpstr>Development</vt:lpstr>
      <vt:lpstr>Grants in Development   </vt:lpstr>
      <vt:lpstr>Grants in Development   </vt:lpstr>
      <vt:lpstr>Grants in Development   </vt:lpstr>
      <vt:lpstr>Grants in Development   </vt:lpstr>
      <vt:lpstr>Pending Grants    </vt:lpstr>
      <vt:lpstr>Mitigation Planning</vt:lpstr>
      <vt:lpstr>Mitigation Planning</vt:lpstr>
      <vt:lpstr>PowerPoint Presentation</vt:lpstr>
      <vt:lpstr>Changes:   </vt:lpstr>
      <vt:lpstr>Key Dates   </vt:lpstr>
      <vt:lpstr>Challenges:  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Leonard, Laura</dc:creator>
  <cp:lastModifiedBy>admin</cp:lastModifiedBy>
  <cp:revision>115</cp:revision>
  <cp:lastPrinted>2019-06-06T23:38:52Z</cp:lastPrinted>
  <dcterms:created xsi:type="dcterms:W3CDTF">2015-10-15T17:49:43Z</dcterms:created>
  <dcterms:modified xsi:type="dcterms:W3CDTF">2020-01-06T15:17:37Z</dcterms:modified>
</cp:coreProperties>
</file>