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</p:sldMasterIdLst>
  <p:notesMasterIdLst>
    <p:notesMasterId r:id="rId5"/>
  </p:notesMasterIdLst>
  <p:sldIdLst>
    <p:sldId id="1096" r:id="rId3"/>
    <p:sldId id="276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71B3D-3A80-44E0-AAF0-84C8A0FB274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59C88-6B9A-4353-9C6A-D5885D0DC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9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8BFAC8-00C8-45F6-9143-DCAA53A3AA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9484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7FC20-22D3-4C4C-AAB1-BC2EE74F1F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8641" y="1542247"/>
            <a:ext cx="9881316" cy="2387600"/>
          </a:xfrm>
          <a:prstGeom prst="rect">
            <a:avLst/>
          </a:prstGeom>
        </p:spPr>
        <p:txBody>
          <a:bodyPr anchor="b"/>
          <a:lstStyle>
            <a:lvl1pPr algn="l">
              <a:lnSpc>
                <a:spcPts val="7066"/>
              </a:lnSpc>
              <a:defRPr sz="8000"/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3298B0-203D-3841-8A49-369D4B620C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8641" y="4022981"/>
            <a:ext cx="9881316" cy="1655233"/>
          </a:xfrm>
        </p:spPr>
        <p:txBody>
          <a:bodyPr/>
          <a:lstStyle>
            <a:lvl1pPr marL="0" indent="0" algn="l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871673-F293-1C45-88DC-F92A1F16E5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55230" y="6287759"/>
            <a:ext cx="2959359" cy="2652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4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17" y="86027"/>
            <a:ext cx="11658640" cy="673099"/>
          </a:xfrm>
          <a:solidFill>
            <a:srgbClr val="40458C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7657888"/>
      </p:ext>
    </p:extLst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56675" y="2097193"/>
            <a:ext cx="647864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915558" y="3888189"/>
            <a:ext cx="6360884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C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67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173"/>
              </a:lnSpc>
            </a:pPr>
            <a:r>
              <a:rPr lang="en-US" spc="13"/>
              <a:t>The </a:t>
            </a:r>
            <a:r>
              <a:rPr lang="en-US" spc="7"/>
              <a:t>information contained </a:t>
            </a:r>
            <a:r>
              <a:rPr lang="en-US" spc="13"/>
              <a:t>in </a:t>
            </a:r>
            <a:r>
              <a:rPr lang="en-US" spc="7"/>
              <a:t>this brief is restricted to </a:t>
            </a:r>
            <a:r>
              <a:rPr lang="en-US" b="1" spc="13">
                <a:solidFill>
                  <a:srgbClr val="FFC000"/>
                </a:solidFill>
              </a:rPr>
              <a:t>TLP:AMBER </a:t>
            </a:r>
            <a:r>
              <a:rPr lang="en-US" spc="7"/>
              <a:t>. Recipients </a:t>
            </a:r>
            <a:r>
              <a:rPr lang="en-US" spc="13"/>
              <a:t>may </a:t>
            </a:r>
            <a:r>
              <a:rPr lang="en-US" spc="7"/>
              <a:t>only share this information </a:t>
            </a:r>
            <a:r>
              <a:rPr lang="en-US" spc="13"/>
              <a:t>with </a:t>
            </a:r>
            <a:r>
              <a:rPr lang="en-US" spc="20"/>
              <a:t>members </a:t>
            </a:r>
            <a:r>
              <a:rPr lang="en-US" spc="7"/>
              <a:t>of their </a:t>
            </a:r>
            <a:r>
              <a:rPr lang="en-US" spc="13"/>
              <a:t>own </a:t>
            </a:r>
            <a:r>
              <a:rPr lang="en-US" spc="7"/>
              <a:t>organization,</a:t>
            </a:r>
            <a:r>
              <a:rPr lang="en-US" spc="93"/>
              <a:t> </a:t>
            </a:r>
            <a:r>
              <a:rPr lang="en-US"/>
              <a:t>and</a:t>
            </a:r>
          </a:p>
          <a:p>
            <a:pPr algn="ctr">
              <a:spcBef>
                <a:spcPts val="47"/>
              </a:spcBef>
            </a:pPr>
            <a:r>
              <a:rPr lang="en-US" spc="13"/>
              <a:t>with </a:t>
            </a:r>
            <a:r>
              <a:rPr lang="en-US" spc="7"/>
              <a:t>clients or </a:t>
            </a:r>
            <a:r>
              <a:rPr lang="en-US" spc="13"/>
              <a:t>customers who need </a:t>
            </a:r>
            <a:r>
              <a:rPr lang="en-US" spc="7"/>
              <a:t>to </a:t>
            </a:r>
            <a:r>
              <a:rPr lang="en-US" spc="13"/>
              <a:t>know </a:t>
            </a:r>
            <a:r>
              <a:rPr lang="en-US" spc="7"/>
              <a:t>the information to protect </a:t>
            </a:r>
            <a:r>
              <a:rPr lang="en-US" spc="13"/>
              <a:t>themselves </a:t>
            </a:r>
            <a:r>
              <a:rPr lang="en-US" spc="7"/>
              <a:t>or prevent further</a:t>
            </a:r>
            <a:r>
              <a:rPr lang="en-US" spc="53"/>
              <a:t> </a:t>
            </a:r>
            <a:r>
              <a:rPr lang="en-US" spc="13"/>
              <a:t>harm.</a:t>
            </a:r>
            <a:endParaRPr lang="en-US" spc="13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50799"/>
            <a:fld id="{81D60167-4931-47E6-BA6A-407CBD079E47}" type="slidenum">
              <a:rPr lang="en-US" spc="-7" smtClean="0"/>
              <a:pPr marL="50799"/>
              <a:t>‹#›</a:t>
            </a:fld>
            <a:endParaRPr lang="en-US" spc="-7" dirty="0"/>
          </a:p>
        </p:txBody>
      </p:sp>
    </p:spTree>
    <p:extLst>
      <p:ext uri="{BB962C8B-B14F-4D97-AF65-F5344CB8AC3E}">
        <p14:creationId xmlns:p14="http://schemas.microsoft.com/office/powerpoint/2010/main" val="247272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5263" y="1100979"/>
            <a:ext cx="8641472" cy="553998"/>
          </a:xfrm>
        </p:spPr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5913" y="1782519"/>
            <a:ext cx="10640175" cy="369332"/>
          </a:xfrm>
        </p:spPr>
        <p:txBody>
          <a:bodyPr lIns="0" tIns="0" rIns="0" bIns="0"/>
          <a:lstStyle>
            <a:lvl1pPr>
              <a:defRPr sz="24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67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173"/>
              </a:lnSpc>
            </a:pPr>
            <a:r>
              <a:rPr lang="en-US" spc="13"/>
              <a:t>The </a:t>
            </a:r>
            <a:r>
              <a:rPr lang="en-US" spc="7"/>
              <a:t>information contained </a:t>
            </a:r>
            <a:r>
              <a:rPr lang="en-US" spc="13"/>
              <a:t>in </a:t>
            </a:r>
            <a:r>
              <a:rPr lang="en-US" spc="7"/>
              <a:t>this brief is restricted to </a:t>
            </a:r>
            <a:r>
              <a:rPr lang="en-US" b="1" spc="13">
                <a:solidFill>
                  <a:srgbClr val="FFC000"/>
                </a:solidFill>
              </a:rPr>
              <a:t>TLP:AMBER </a:t>
            </a:r>
            <a:r>
              <a:rPr lang="en-US" spc="7"/>
              <a:t>. Recipients </a:t>
            </a:r>
            <a:r>
              <a:rPr lang="en-US" spc="13"/>
              <a:t>may </a:t>
            </a:r>
            <a:r>
              <a:rPr lang="en-US" spc="7"/>
              <a:t>only share this information </a:t>
            </a:r>
            <a:r>
              <a:rPr lang="en-US" spc="13"/>
              <a:t>with </a:t>
            </a:r>
            <a:r>
              <a:rPr lang="en-US" spc="20"/>
              <a:t>members </a:t>
            </a:r>
            <a:r>
              <a:rPr lang="en-US" spc="7"/>
              <a:t>of their </a:t>
            </a:r>
            <a:r>
              <a:rPr lang="en-US" spc="13"/>
              <a:t>own </a:t>
            </a:r>
            <a:r>
              <a:rPr lang="en-US" spc="7"/>
              <a:t>organization,</a:t>
            </a:r>
            <a:r>
              <a:rPr lang="en-US" spc="93"/>
              <a:t> </a:t>
            </a:r>
            <a:r>
              <a:rPr lang="en-US"/>
              <a:t>and</a:t>
            </a:r>
          </a:p>
          <a:p>
            <a:pPr algn="ctr">
              <a:spcBef>
                <a:spcPts val="47"/>
              </a:spcBef>
            </a:pPr>
            <a:r>
              <a:rPr lang="en-US" spc="13"/>
              <a:t>with </a:t>
            </a:r>
            <a:r>
              <a:rPr lang="en-US" spc="7"/>
              <a:t>clients or </a:t>
            </a:r>
            <a:r>
              <a:rPr lang="en-US" spc="13"/>
              <a:t>customers who need </a:t>
            </a:r>
            <a:r>
              <a:rPr lang="en-US" spc="7"/>
              <a:t>to </a:t>
            </a:r>
            <a:r>
              <a:rPr lang="en-US" spc="13"/>
              <a:t>know </a:t>
            </a:r>
            <a:r>
              <a:rPr lang="en-US" spc="7"/>
              <a:t>the information to protect </a:t>
            </a:r>
            <a:r>
              <a:rPr lang="en-US" spc="13"/>
              <a:t>themselves </a:t>
            </a:r>
            <a:r>
              <a:rPr lang="en-US" spc="7"/>
              <a:t>or prevent further</a:t>
            </a:r>
            <a:r>
              <a:rPr lang="en-US" spc="53"/>
              <a:t> </a:t>
            </a:r>
            <a:r>
              <a:rPr lang="en-US" spc="13"/>
              <a:t>harm.</a:t>
            </a:r>
            <a:endParaRPr lang="en-US" spc="13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50799"/>
            <a:fld id="{81D60167-4931-47E6-BA6A-407CBD079E47}" type="slidenum">
              <a:rPr lang="en-US" spc="-7" smtClean="0"/>
              <a:pPr marL="50799"/>
              <a:t>‹#›</a:t>
            </a:fld>
            <a:endParaRPr lang="en-US" spc="-7" dirty="0"/>
          </a:p>
        </p:txBody>
      </p:sp>
    </p:spTree>
    <p:extLst>
      <p:ext uri="{BB962C8B-B14F-4D97-AF65-F5344CB8AC3E}">
        <p14:creationId xmlns:p14="http://schemas.microsoft.com/office/powerpoint/2010/main" val="3449101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5263" y="1100979"/>
            <a:ext cx="8641472" cy="553998"/>
          </a:xfrm>
        </p:spPr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67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173"/>
              </a:lnSpc>
            </a:pPr>
            <a:r>
              <a:rPr lang="en-US" spc="13"/>
              <a:t>The </a:t>
            </a:r>
            <a:r>
              <a:rPr lang="en-US" spc="7"/>
              <a:t>information contained </a:t>
            </a:r>
            <a:r>
              <a:rPr lang="en-US" spc="13"/>
              <a:t>in </a:t>
            </a:r>
            <a:r>
              <a:rPr lang="en-US" spc="7"/>
              <a:t>this brief is restricted to </a:t>
            </a:r>
            <a:r>
              <a:rPr lang="en-US" b="1" spc="13">
                <a:solidFill>
                  <a:srgbClr val="FFC000"/>
                </a:solidFill>
              </a:rPr>
              <a:t>TLP:AMBER </a:t>
            </a:r>
            <a:r>
              <a:rPr lang="en-US" spc="7"/>
              <a:t>. Recipients </a:t>
            </a:r>
            <a:r>
              <a:rPr lang="en-US" spc="13"/>
              <a:t>may </a:t>
            </a:r>
            <a:r>
              <a:rPr lang="en-US" spc="7"/>
              <a:t>only share this information </a:t>
            </a:r>
            <a:r>
              <a:rPr lang="en-US" spc="13"/>
              <a:t>with </a:t>
            </a:r>
            <a:r>
              <a:rPr lang="en-US" spc="20"/>
              <a:t>members </a:t>
            </a:r>
            <a:r>
              <a:rPr lang="en-US" spc="7"/>
              <a:t>of their </a:t>
            </a:r>
            <a:r>
              <a:rPr lang="en-US" spc="13"/>
              <a:t>own </a:t>
            </a:r>
            <a:r>
              <a:rPr lang="en-US" spc="7"/>
              <a:t>organization,</a:t>
            </a:r>
            <a:r>
              <a:rPr lang="en-US" spc="93"/>
              <a:t> </a:t>
            </a:r>
            <a:r>
              <a:rPr lang="en-US"/>
              <a:t>and</a:t>
            </a:r>
          </a:p>
          <a:p>
            <a:pPr algn="ctr">
              <a:spcBef>
                <a:spcPts val="47"/>
              </a:spcBef>
            </a:pPr>
            <a:r>
              <a:rPr lang="en-US" spc="13"/>
              <a:t>with </a:t>
            </a:r>
            <a:r>
              <a:rPr lang="en-US" spc="7"/>
              <a:t>clients or </a:t>
            </a:r>
            <a:r>
              <a:rPr lang="en-US" spc="13"/>
              <a:t>customers who need </a:t>
            </a:r>
            <a:r>
              <a:rPr lang="en-US" spc="7"/>
              <a:t>to </a:t>
            </a:r>
            <a:r>
              <a:rPr lang="en-US" spc="13"/>
              <a:t>know </a:t>
            </a:r>
            <a:r>
              <a:rPr lang="en-US" spc="7"/>
              <a:t>the information to protect </a:t>
            </a:r>
            <a:r>
              <a:rPr lang="en-US" spc="13"/>
              <a:t>themselves </a:t>
            </a:r>
            <a:r>
              <a:rPr lang="en-US" spc="7"/>
              <a:t>or prevent further</a:t>
            </a:r>
            <a:r>
              <a:rPr lang="en-US" spc="53"/>
              <a:t> </a:t>
            </a:r>
            <a:r>
              <a:rPr lang="en-US" spc="13"/>
              <a:t>harm.</a:t>
            </a:r>
            <a:endParaRPr lang="en-US" spc="13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50799"/>
            <a:fld id="{81D60167-4931-47E6-BA6A-407CBD079E47}" type="slidenum">
              <a:rPr lang="en-US" spc="-7" smtClean="0"/>
              <a:pPr marL="50799"/>
              <a:t>‹#›</a:t>
            </a:fld>
            <a:endParaRPr lang="en-US" spc="-7" dirty="0"/>
          </a:p>
        </p:txBody>
      </p:sp>
    </p:spTree>
    <p:extLst>
      <p:ext uri="{BB962C8B-B14F-4D97-AF65-F5344CB8AC3E}">
        <p14:creationId xmlns:p14="http://schemas.microsoft.com/office/powerpoint/2010/main" val="3986485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5263" y="1100979"/>
            <a:ext cx="8641472" cy="553998"/>
          </a:xfrm>
        </p:spPr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67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173"/>
              </a:lnSpc>
            </a:pPr>
            <a:r>
              <a:rPr lang="en-US" spc="13"/>
              <a:t>The </a:t>
            </a:r>
            <a:r>
              <a:rPr lang="en-US" spc="7"/>
              <a:t>information contained </a:t>
            </a:r>
            <a:r>
              <a:rPr lang="en-US" spc="13"/>
              <a:t>in </a:t>
            </a:r>
            <a:r>
              <a:rPr lang="en-US" spc="7"/>
              <a:t>this brief is restricted to </a:t>
            </a:r>
            <a:r>
              <a:rPr lang="en-US" b="1" spc="13">
                <a:solidFill>
                  <a:srgbClr val="FFC000"/>
                </a:solidFill>
              </a:rPr>
              <a:t>TLP:AMBER </a:t>
            </a:r>
            <a:r>
              <a:rPr lang="en-US" spc="7"/>
              <a:t>. Recipients </a:t>
            </a:r>
            <a:r>
              <a:rPr lang="en-US" spc="13"/>
              <a:t>may </a:t>
            </a:r>
            <a:r>
              <a:rPr lang="en-US" spc="7"/>
              <a:t>only share this information </a:t>
            </a:r>
            <a:r>
              <a:rPr lang="en-US" spc="13"/>
              <a:t>with </a:t>
            </a:r>
            <a:r>
              <a:rPr lang="en-US" spc="20"/>
              <a:t>members </a:t>
            </a:r>
            <a:r>
              <a:rPr lang="en-US" spc="7"/>
              <a:t>of their </a:t>
            </a:r>
            <a:r>
              <a:rPr lang="en-US" spc="13"/>
              <a:t>own </a:t>
            </a:r>
            <a:r>
              <a:rPr lang="en-US" spc="7"/>
              <a:t>organization,</a:t>
            </a:r>
            <a:r>
              <a:rPr lang="en-US" spc="93"/>
              <a:t> </a:t>
            </a:r>
            <a:r>
              <a:rPr lang="en-US"/>
              <a:t>and</a:t>
            </a:r>
          </a:p>
          <a:p>
            <a:pPr algn="ctr">
              <a:spcBef>
                <a:spcPts val="47"/>
              </a:spcBef>
            </a:pPr>
            <a:r>
              <a:rPr lang="en-US" spc="13"/>
              <a:t>with </a:t>
            </a:r>
            <a:r>
              <a:rPr lang="en-US" spc="7"/>
              <a:t>clients or </a:t>
            </a:r>
            <a:r>
              <a:rPr lang="en-US" spc="13"/>
              <a:t>customers who need </a:t>
            </a:r>
            <a:r>
              <a:rPr lang="en-US" spc="7"/>
              <a:t>to </a:t>
            </a:r>
            <a:r>
              <a:rPr lang="en-US" spc="13"/>
              <a:t>know </a:t>
            </a:r>
            <a:r>
              <a:rPr lang="en-US" spc="7"/>
              <a:t>the information to protect </a:t>
            </a:r>
            <a:r>
              <a:rPr lang="en-US" spc="13"/>
              <a:t>themselves </a:t>
            </a:r>
            <a:r>
              <a:rPr lang="en-US" spc="7"/>
              <a:t>or prevent further</a:t>
            </a:r>
            <a:r>
              <a:rPr lang="en-US" spc="53"/>
              <a:t> </a:t>
            </a:r>
            <a:r>
              <a:rPr lang="en-US" spc="13"/>
              <a:t>harm.</a:t>
            </a:r>
            <a:endParaRPr lang="en-US" spc="13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50799"/>
            <a:fld id="{81D60167-4931-47E6-BA6A-407CBD079E47}" type="slidenum">
              <a:rPr lang="en-US" spc="-7" smtClean="0"/>
              <a:pPr marL="50799"/>
              <a:t>‹#›</a:t>
            </a:fld>
            <a:endParaRPr lang="en-US" spc="-7" dirty="0"/>
          </a:p>
        </p:txBody>
      </p:sp>
    </p:spTree>
    <p:extLst>
      <p:ext uri="{BB962C8B-B14F-4D97-AF65-F5344CB8AC3E}">
        <p14:creationId xmlns:p14="http://schemas.microsoft.com/office/powerpoint/2010/main" val="7848754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67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173"/>
              </a:lnSpc>
            </a:pPr>
            <a:r>
              <a:rPr lang="en-US" spc="13"/>
              <a:t>The </a:t>
            </a:r>
            <a:r>
              <a:rPr lang="en-US" spc="7"/>
              <a:t>information contained </a:t>
            </a:r>
            <a:r>
              <a:rPr lang="en-US" spc="13"/>
              <a:t>in </a:t>
            </a:r>
            <a:r>
              <a:rPr lang="en-US" spc="7"/>
              <a:t>this brief is restricted to </a:t>
            </a:r>
            <a:r>
              <a:rPr lang="en-US" b="1" spc="13">
                <a:solidFill>
                  <a:srgbClr val="FFC000"/>
                </a:solidFill>
              </a:rPr>
              <a:t>TLP:AMBER </a:t>
            </a:r>
            <a:r>
              <a:rPr lang="en-US" spc="7"/>
              <a:t>. Recipients </a:t>
            </a:r>
            <a:r>
              <a:rPr lang="en-US" spc="13"/>
              <a:t>may </a:t>
            </a:r>
            <a:r>
              <a:rPr lang="en-US" spc="7"/>
              <a:t>only share this information </a:t>
            </a:r>
            <a:r>
              <a:rPr lang="en-US" spc="13"/>
              <a:t>with </a:t>
            </a:r>
            <a:r>
              <a:rPr lang="en-US" spc="20"/>
              <a:t>members </a:t>
            </a:r>
            <a:r>
              <a:rPr lang="en-US" spc="7"/>
              <a:t>of their </a:t>
            </a:r>
            <a:r>
              <a:rPr lang="en-US" spc="13"/>
              <a:t>own </a:t>
            </a:r>
            <a:r>
              <a:rPr lang="en-US" spc="7"/>
              <a:t>organization,</a:t>
            </a:r>
            <a:r>
              <a:rPr lang="en-US" spc="93"/>
              <a:t> </a:t>
            </a:r>
            <a:r>
              <a:rPr lang="en-US"/>
              <a:t>and</a:t>
            </a:r>
          </a:p>
          <a:p>
            <a:pPr algn="ctr">
              <a:spcBef>
                <a:spcPts val="47"/>
              </a:spcBef>
            </a:pPr>
            <a:r>
              <a:rPr lang="en-US" spc="13"/>
              <a:t>with </a:t>
            </a:r>
            <a:r>
              <a:rPr lang="en-US" spc="7"/>
              <a:t>clients or </a:t>
            </a:r>
            <a:r>
              <a:rPr lang="en-US" spc="13"/>
              <a:t>customers who need </a:t>
            </a:r>
            <a:r>
              <a:rPr lang="en-US" spc="7"/>
              <a:t>to </a:t>
            </a:r>
            <a:r>
              <a:rPr lang="en-US" spc="13"/>
              <a:t>know </a:t>
            </a:r>
            <a:r>
              <a:rPr lang="en-US" spc="7"/>
              <a:t>the information to protect </a:t>
            </a:r>
            <a:r>
              <a:rPr lang="en-US" spc="13"/>
              <a:t>themselves </a:t>
            </a:r>
            <a:r>
              <a:rPr lang="en-US" spc="7"/>
              <a:t>or prevent further</a:t>
            </a:r>
            <a:r>
              <a:rPr lang="en-US" spc="53"/>
              <a:t> </a:t>
            </a:r>
            <a:r>
              <a:rPr lang="en-US" spc="13"/>
              <a:t>harm.</a:t>
            </a:r>
            <a:endParaRPr lang="en-US" spc="13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50799"/>
            <a:fld id="{81D60167-4931-47E6-BA6A-407CBD079E47}" type="slidenum">
              <a:rPr lang="en-US" spc="-7" smtClean="0"/>
              <a:pPr marL="50799"/>
              <a:t>‹#›</a:t>
            </a:fld>
            <a:endParaRPr lang="en-US" spc="-7" dirty="0"/>
          </a:p>
        </p:txBody>
      </p:sp>
    </p:spTree>
    <p:extLst>
      <p:ext uri="{BB962C8B-B14F-4D97-AF65-F5344CB8AC3E}">
        <p14:creationId xmlns:p14="http://schemas.microsoft.com/office/powerpoint/2010/main" val="76365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F4F30-125C-2F4C-90FD-EC4805547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529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23A56-1764-0242-9B15-AB23C6A24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055" y="1571282"/>
            <a:ext cx="9860903" cy="7641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FA3DB-35E2-2E4D-AFF7-DAFD74988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055" y="2551299"/>
            <a:ext cx="9860903" cy="30512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733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46646" indent="-152396"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225520" indent="-152396">
              <a:tabLst/>
              <a:defRPr sz="1467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604393" indent="-152396">
              <a:tabLst/>
              <a:defRPr sz="1333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4C392A5-CDE9-5B4D-8E6E-D9F76FBE47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498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C0B81-DD7F-AA40-93F9-17EBE07D6B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8663" y="1710267"/>
            <a:ext cx="9861295" cy="2853267"/>
          </a:xfrm>
          <a:prstGeom prst="rect">
            <a:avLst/>
          </a:prstGeom>
        </p:spPr>
        <p:txBody>
          <a:bodyPr anchor="b"/>
          <a:lstStyle>
            <a:lvl1pPr>
              <a:lnSpc>
                <a:spcPts val="7200"/>
              </a:lnSpc>
              <a:defRPr sz="8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layout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C6684-01B2-154B-85E3-59E84C38735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708663" y="4588933"/>
            <a:ext cx="9861295" cy="11089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10E481-D13A-604D-824E-5296C4C826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330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31BD4-4B3F-264D-9F81-07D136FE1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594" y="1695451"/>
            <a:ext cx="9836020" cy="5355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DCA1C-6B04-F149-AF58-7FD832691C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99594" y="2568904"/>
            <a:ext cx="4476620" cy="383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08FC7-1736-3449-BB22-1D846B9A4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2070" y="2568904"/>
            <a:ext cx="4476620" cy="383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E79CF70-3C77-4E4E-A70E-870C0E1C7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928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A62F9-5C52-B14B-AE40-C9ECEBAC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711" y="1602750"/>
            <a:ext cx="9833903" cy="66843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3067"/>
              </a:lnSpc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54A84-D8EB-2540-8308-8C7B48A3F4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1711" y="2523352"/>
            <a:ext cx="4474503" cy="66843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ts val="2533"/>
              </a:lnSpc>
              <a:buNone/>
              <a:defRPr sz="2667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44C6E6-CDF9-BD47-8D2A-A3AB43E76F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01711" y="3348852"/>
            <a:ext cx="4474503" cy="32042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27CAAC-D0A8-D647-B019-117041B7E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7369" y="2523352"/>
            <a:ext cx="4476620" cy="66843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ts val="2533"/>
              </a:lnSpc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4DA775-D2C6-FE4D-A5E6-D6EF7A2807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67369" y="3348852"/>
            <a:ext cx="4476620" cy="32042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171BDEB8-3E13-E448-9F70-E1EFED3805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8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86E51-632D-544D-94A2-4FE66F4ADE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EAB8A43-04CA-F041-916E-9B49B9115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67" y="1855305"/>
            <a:ext cx="7860403" cy="69558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ts val="3333"/>
              </a:lnSpc>
              <a:defRPr sz="37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C165E492-8CFE-3240-A753-08CEF9BD0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7667" y="2956054"/>
            <a:ext cx="7860403" cy="2572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765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0CAF0-F88D-374F-AC76-AB267E726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67" y="1845783"/>
            <a:ext cx="4173180" cy="111150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lnSpc>
                <a:spcPts val="3333"/>
              </a:lnSpc>
              <a:defRPr sz="37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B85AFB-8667-0B48-8900-2C8B16E11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1067" y="2048983"/>
            <a:ext cx="5518891" cy="4101191"/>
          </a:xfrm>
          <a:prstGeom prst="rect">
            <a:avLst/>
          </a:prstGeom>
        </p:spPr>
        <p:txBody>
          <a:bodyPr/>
          <a:lstStyle>
            <a:lvl1pPr marL="239178" indent="-228594">
              <a:tabLst/>
              <a:defRPr sz="37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1853" indent="-226478">
              <a:tabLst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846646" indent="-152396">
              <a:tabLst/>
              <a:defRPr sz="2667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149322" indent="-152396">
              <a:tabLst/>
              <a:defRPr sz="2133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451997" indent="-152396"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87569-7A61-344D-B06D-00C0EBDFD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7667" y="3192417"/>
            <a:ext cx="3932767" cy="32194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2DD959-9D51-9841-8F67-857A3E5496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83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E82109A-3A10-A444-ABDE-302C76738B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60781" y="1060175"/>
            <a:ext cx="6131219" cy="5797827"/>
          </a:xfrm>
          <a:prstGeom prst="rect">
            <a:avLst/>
          </a:prstGeom>
          <a:pattFill prst="narHorz">
            <a:fgClr>
              <a:srgbClr val="B4C7E7"/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marL="0" indent="0" algn="ctr">
              <a:buNone/>
              <a:defRPr sz="1867">
                <a:solidFill>
                  <a:schemeClr val="bg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57FB0D-D268-2648-9061-48C813EBC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910" y="1715104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lnSpc>
                <a:spcPts val="3867"/>
              </a:lnSpc>
              <a:defRPr sz="42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30B2C-7580-1949-8D90-9598FD782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98910" y="3741057"/>
            <a:ext cx="3932767" cy="12034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BEDFEEF-3060-1341-AE0A-1B48162665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27794" y="6287759"/>
            <a:ext cx="2959359" cy="2652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EFE103-E08A-9444-8038-9E067E646A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90306" y="5910338"/>
            <a:ext cx="758727" cy="66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29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A0059-4078-2549-8779-D32EBED0C9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09055" y="2635562"/>
            <a:ext cx="9860903" cy="3605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3B2E5-7648-9146-9B5C-90123BA8DF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55230" y="6287759"/>
            <a:ext cx="2959359" cy="26529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 b="0" i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75B3030-12A9-8B4C-BF31-16EBB4420C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AE831424-A458-BF40-AA30-C9BA73A5B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054" y="1584969"/>
            <a:ext cx="9860903" cy="772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96115-B19D-6F4D-A0C9-574AAFC31644}"/>
              </a:ext>
            </a:extLst>
          </p:cNvPr>
          <p:cNvSpPr/>
          <p:nvPr userDrawn="1"/>
        </p:nvSpPr>
        <p:spPr>
          <a:xfrm>
            <a:off x="2" y="1051035"/>
            <a:ext cx="1306284" cy="5806965"/>
          </a:xfrm>
          <a:prstGeom prst="rect">
            <a:avLst/>
          </a:prstGeom>
          <a:solidFill>
            <a:srgbClr val="407E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407EC9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D04F66-0F66-7244-A518-FAD57073D459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1014589" y="5910338"/>
            <a:ext cx="758727" cy="6616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D82F7A-3052-9A49-89A2-3A3ACA2AE134}"/>
              </a:ext>
            </a:extLst>
          </p:cNvPr>
          <p:cNvSpPr/>
          <p:nvPr userDrawn="1"/>
        </p:nvSpPr>
        <p:spPr>
          <a:xfrm>
            <a:off x="0" y="0"/>
            <a:ext cx="12192000" cy="1051035"/>
          </a:xfrm>
          <a:prstGeom prst="rect">
            <a:avLst/>
          </a:prstGeom>
          <a:solidFill>
            <a:srgbClr val="1018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D2295E-95D1-6A4D-8E15-AB81C7C0C15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92910" y="331305"/>
            <a:ext cx="3997167" cy="461324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87E53C4-910E-420C-AC87-7E7AC3B94F98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39259" y="6103682"/>
            <a:ext cx="1081076" cy="46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8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1219170" rtl="0" eaLnBrk="1" latinLnBrk="0" hangingPunct="1">
        <a:lnSpc>
          <a:spcPts val="2800"/>
        </a:lnSpc>
        <a:spcBef>
          <a:spcPct val="0"/>
        </a:spcBef>
        <a:buNone/>
        <a:defRPr sz="3200" b="1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62980" indent="-162980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tabLst/>
        <a:defRPr sz="1867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65655" indent="-150280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tabLst/>
        <a:defRPr sz="1733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46646" indent="-152396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tabLst/>
        <a:defRPr sz="1600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49322" indent="-152396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tabLst/>
        <a:defRPr sz="1467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51997" indent="-152396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tabLst/>
        <a:defRPr sz="1333" b="0" i="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050544"/>
            <a:ext cx="1307253" cy="5808133"/>
          </a:xfrm>
          <a:custGeom>
            <a:avLst/>
            <a:gdLst/>
            <a:ahLst/>
            <a:cxnLst/>
            <a:rect l="l" t="t" r="r" b="b"/>
            <a:pathLst>
              <a:path w="980440" h="4356100">
                <a:moveTo>
                  <a:pt x="0" y="4355592"/>
                </a:moveTo>
                <a:lnTo>
                  <a:pt x="979932" y="4355592"/>
                </a:lnTo>
                <a:lnTo>
                  <a:pt x="979932" y="0"/>
                </a:lnTo>
                <a:lnTo>
                  <a:pt x="0" y="0"/>
                </a:lnTo>
                <a:lnTo>
                  <a:pt x="0" y="4355592"/>
                </a:lnTo>
                <a:close/>
              </a:path>
            </a:pathLst>
          </a:custGeom>
          <a:solidFill>
            <a:srgbClr val="407DC8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k object 17"/>
          <p:cNvSpPr/>
          <p:nvPr/>
        </p:nvSpPr>
        <p:spPr>
          <a:xfrm>
            <a:off x="11015473" y="5911087"/>
            <a:ext cx="757935" cy="6563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bk object 18"/>
          <p:cNvSpPr/>
          <p:nvPr/>
        </p:nvSpPr>
        <p:spPr>
          <a:xfrm>
            <a:off x="0" y="1"/>
            <a:ext cx="12192000" cy="1050713"/>
          </a:xfrm>
          <a:custGeom>
            <a:avLst/>
            <a:gdLst/>
            <a:ahLst/>
            <a:cxnLst/>
            <a:rect l="l" t="t" r="r" b="b"/>
            <a:pathLst>
              <a:path w="9144000" h="788035">
                <a:moveTo>
                  <a:pt x="0" y="787908"/>
                </a:moveTo>
                <a:lnTo>
                  <a:pt x="9144000" y="787908"/>
                </a:lnTo>
                <a:lnTo>
                  <a:pt x="9144000" y="0"/>
                </a:lnTo>
                <a:lnTo>
                  <a:pt x="0" y="0"/>
                </a:lnTo>
                <a:lnTo>
                  <a:pt x="0" y="787908"/>
                </a:lnTo>
                <a:close/>
              </a:path>
            </a:pathLst>
          </a:custGeom>
          <a:solidFill>
            <a:srgbClr val="10171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9" name="bk object 19"/>
          <p:cNvSpPr/>
          <p:nvPr/>
        </p:nvSpPr>
        <p:spPr>
          <a:xfrm>
            <a:off x="392177" y="331217"/>
            <a:ext cx="3996943" cy="4612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bk object 20"/>
          <p:cNvSpPr/>
          <p:nvPr/>
        </p:nvSpPr>
        <p:spPr>
          <a:xfrm>
            <a:off x="140207" y="6104129"/>
            <a:ext cx="1081024" cy="46735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5263" y="1100979"/>
            <a:ext cx="8641472" cy="415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5913" y="1782519"/>
            <a:ext cx="106401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40404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97976" y="6462654"/>
            <a:ext cx="8858673" cy="318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67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algn="ctr">
              <a:lnSpc>
                <a:spcPts val="1173"/>
              </a:lnSpc>
            </a:pPr>
            <a:r>
              <a:rPr lang="en-US" spc="13"/>
              <a:t>The </a:t>
            </a:r>
            <a:r>
              <a:rPr lang="en-US" spc="7"/>
              <a:t>information contained </a:t>
            </a:r>
            <a:r>
              <a:rPr lang="en-US" spc="13"/>
              <a:t>in </a:t>
            </a:r>
            <a:r>
              <a:rPr lang="en-US" spc="7"/>
              <a:t>this brief is restricted to </a:t>
            </a:r>
            <a:r>
              <a:rPr lang="en-US" b="1" spc="13">
                <a:solidFill>
                  <a:srgbClr val="FFC000"/>
                </a:solidFill>
              </a:rPr>
              <a:t>TLP:AMBER </a:t>
            </a:r>
            <a:r>
              <a:rPr lang="en-US" spc="7"/>
              <a:t>. Recipients </a:t>
            </a:r>
            <a:r>
              <a:rPr lang="en-US" spc="13"/>
              <a:t>may </a:t>
            </a:r>
            <a:r>
              <a:rPr lang="en-US" spc="7"/>
              <a:t>only share this information </a:t>
            </a:r>
            <a:r>
              <a:rPr lang="en-US" spc="13"/>
              <a:t>with </a:t>
            </a:r>
            <a:r>
              <a:rPr lang="en-US" spc="20"/>
              <a:t>members </a:t>
            </a:r>
            <a:r>
              <a:rPr lang="en-US" spc="7"/>
              <a:t>of their </a:t>
            </a:r>
            <a:r>
              <a:rPr lang="en-US" spc="13"/>
              <a:t>own </a:t>
            </a:r>
            <a:r>
              <a:rPr lang="en-US" spc="7"/>
              <a:t>organization,</a:t>
            </a:r>
            <a:r>
              <a:rPr lang="en-US" spc="93"/>
              <a:t> </a:t>
            </a:r>
            <a:r>
              <a:rPr lang="en-US"/>
              <a:t>and</a:t>
            </a:r>
          </a:p>
          <a:p>
            <a:pPr algn="ctr">
              <a:spcBef>
                <a:spcPts val="47"/>
              </a:spcBef>
            </a:pPr>
            <a:r>
              <a:rPr lang="en-US" spc="13"/>
              <a:t>with </a:t>
            </a:r>
            <a:r>
              <a:rPr lang="en-US" spc="7"/>
              <a:t>clients or </a:t>
            </a:r>
            <a:r>
              <a:rPr lang="en-US" spc="13"/>
              <a:t>customers who need </a:t>
            </a:r>
            <a:r>
              <a:rPr lang="en-US" spc="7"/>
              <a:t>to </a:t>
            </a:r>
            <a:r>
              <a:rPr lang="en-US" spc="13"/>
              <a:t>know </a:t>
            </a:r>
            <a:r>
              <a:rPr lang="en-US" spc="7"/>
              <a:t>the information to protect </a:t>
            </a:r>
            <a:r>
              <a:rPr lang="en-US" spc="13"/>
              <a:t>themselves </a:t>
            </a:r>
            <a:r>
              <a:rPr lang="en-US" spc="7"/>
              <a:t>or prevent further</a:t>
            </a:r>
            <a:r>
              <a:rPr lang="en-US" spc="53"/>
              <a:t> </a:t>
            </a:r>
            <a:r>
              <a:rPr lang="en-US" spc="13"/>
              <a:t>harm.</a:t>
            </a:r>
            <a:endParaRPr lang="en-US" spc="13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23367" y="6568817"/>
            <a:ext cx="288712" cy="205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3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50799"/>
            <a:fld id="{81D60167-4931-47E6-BA6A-407CBD079E47}" type="slidenum">
              <a:rPr lang="en-US" spc="-7" smtClean="0"/>
              <a:pPr marL="50799"/>
              <a:t>‹#›</a:t>
            </a:fld>
            <a:endParaRPr lang="en-US" spc="-7" dirty="0"/>
          </a:p>
        </p:txBody>
      </p:sp>
    </p:spTree>
    <p:extLst>
      <p:ext uri="{BB962C8B-B14F-4D97-AF65-F5344CB8AC3E}">
        <p14:creationId xmlns:p14="http://schemas.microsoft.com/office/powerpoint/2010/main" val="233767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Mark.Brighter@NCDPS.Gov" TargetMode="External"/><Relationship Id="rId2" Type="http://schemas.openxmlformats.org/officeDocument/2006/relationships/hyperlink" Target="mailto:Michael.Greer@NCDPS.Gov" TargetMode="External"/><Relationship Id="rId1" Type="http://schemas.openxmlformats.org/officeDocument/2006/relationships/slideLayout" Target="../slideLayouts/slideLayout12.xml"/><Relationship Id="rId5" Type="http://schemas.openxmlformats.org/officeDocument/2006/relationships/hyperlink" Target="mailto:Christopher.Chappell@NCDPS.Gov" TargetMode="External"/><Relationship Id="rId4" Type="http://schemas.openxmlformats.org/officeDocument/2006/relationships/hyperlink" Target="mailto:JCTF@NC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AE872-65E3-4091-B2B6-4497AF3E2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055" y="1046086"/>
            <a:ext cx="9860903" cy="764116"/>
          </a:xfrm>
        </p:spPr>
        <p:txBody>
          <a:bodyPr/>
          <a:lstStyle/>
          <a:p>
            <a:r>
              <a:rPr lang="en-US" dirty="0"/>
              <a:t> NC JCTF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54F63-19DD-4E4F-93C5-F10DB0756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055" y="1838528"/>
            <a:ext cx="9860903" cy="3051216"/>
          </a:xfrm>
        </p:spPr>
        <p:txBody>
          <a:bodyPr/>
          <a:lstStyle/>
          <a:p>
            <a:r>
              <a:rPr lang="en-US" sz="2000" b="1" dirty="0"/>
              <a:t>NC Department of Public Safety </a:t>
            </a:r>
          </a:p>
          <a:p>
            <a:pPr marL="685783" lvl="1" indent="-228594"/>
            <a:r>
              <a:rPr lang="en-US" sz="1800" dirty="0">
                <a:solidFill>
                  <a:schemeClr val="tx1"/>
                </a:solidFill>
              </a:rPr>
              <a:t>NCEM Cyber Unit &amp; CIKR in the Homeland Security Section</a:t>
            </a:r>
          </a:p>
          <a:p>
            <a:pPr marL="685783" lvl="1" indent="-228594"/>
            <a:r>
              <a:rPr lang="en-US" sz="1800" dirty="0">
                <a:solidFill>
                  <a:schemeClr val="tx1"/>
                </a:solidFill>
              </a:rPr>
              <a:t>NC ISAAC (NC SBI)</a:t>
            </a:r>
          </a:p>
          <a:p>
            <a:pPr marL="685783" lvl="1" indent="-228594"/>
            <a:r>
              <a:rPr lang="en-US" sz="1800" dirty="0">
                <a:solidFill>
                  <a:schemeClr val="tx1"/>
                </a:solidFill>
              </a:rPr>
              <a:t>NCNG G6</a:t>
            </a:r>
          </a:p>
          <a:p>
            <a:r>
              <a:rPr lang="en-US" sz="2000" b="1" dirty="0"/>
              <a:t>Cyber Security Response Force (CSRF) </a:t>
            </a:r>
            <a:r>
              <a:rPr lang="en-US" sz="2000" dirty="0"/>
              <a:t>is composed of members from all three of the above as well as members of the NCLGISA Strike Team and is led by the NCNG G6.</a:t>
            </a:r>
          </a:p>
          <a:p>
            <a:r>
              <a:rPr lang="en-US" sz="2000" b="1" dirty="0"/>
              <a:t>North Carolina Joint Cybersecurity Task Force (NC JCTF) </a:t>
            </a:r>
            <a:r>
              <a:rPr lang="en-US" sz="2000" dirty="0"/>
              <a:t>is composed of:</a:t>
            </a:r>
          </a:p>
          <a:p>
            <a:pPr marL="457198" lvl="1"/>
            <a:endParaRPr lang="en-US" sz="18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05C661-0984-4D9D-9E8D-932F0F2E1405}"/>
              </a:ext>
            </a:extLst>
          </p:cNvPr>
          <p:cNvSpPr txBox="1">
            <a:spLocks/>
          </p:cNvSpPr>
          <p:nvPr/>
        </p:nvSpPr>
        <p:spPr>
          <a:xfrm>
            <a:off x="2084553" y="1010821"/>
            <a:ext cx="8140700" cy="516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spcBef>
                <a:spcPts val="1333"/>
              </a:spcBef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2F33D6A-2A5E-4BF0-BE67-CC41B1F5B707}"/>
              </a:ext>
            </a:extLst>
          </p:cNvPr>
          <p:cNvSpPr txBox="1"/>
          <p:nvPr/>
        </p:nvSpPr>
        <p:spPr>
          <a:xfrm>
            <a:off x="2469185" y="4680729"/>
            <a:ext cx="255666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891"/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NCNG </a:t>
            </a:r>
          </a:p>
          <a:p>
            <a:pPr defTabSz="342891"/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NCEM HLS</a:t>
            </a:r>
          </a:p>
          <a:p>
            <a:pPr defTabSz="342891"/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FBI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342891"/>
            <a:r>
              <a:rPr lang="en-US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USSS</a:t>
            </a:r>
          </a:p>
          <a:p>
            <a:pPr defTabSz="342891"/>
            <a:r>
              <a:rPr lang="en-US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NCLGISA Strike Team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EB3EB4-038B-4D9A-A17E-736F8D48D71A}"/>
              </a:ext>
            </a:extLst>
          </p:cNvPr>
          <p:cNvSpPr txBox="1"/>
          <p:nvPr/>
        </p:nvSpPr>
        <p:spPr>
          <a:xfrm>
            <a:off x="5117338" y="4680728"/>
            <a:ext cx="176429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891"/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 DIT</a:t>
            </a:r>
          </a:p>
          <a:p>
            <a:pPr defTabSz="342891"/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NCEM ESF2</a:t>
            </a:r>
          </a:p>
          <a:p>
            <a:pPr defTabSz="342891"/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DHS CISA</a:t>
            </a:r>
            <a:r>
              <a:rPr lang="en-US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E4F8C3-3679-43CD-A6B4-7E61E0B0EE54}"/>
              </a:ext>
            </a:extLst>
          </p:cNvPr>
          <p:cNvSpPr txBox="1"/>
          <p:nvPr/>
        </p:nvSpPr>
        <p:spPr>
          <a:xfrm>
            <a:off x="7063970" y="4680730"/>
            <a:ext cx="28189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891"/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Partners:</a:t>
            </a:r>
            <a:endParaRPr lang="en-US" sz="15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42891"/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911, NC SBI, SBE, DHHS,</a:t>
            </a:r>
          </a:p>
          <a:p>
            <a:pPr defTabSz="342891"/>
            <a:r>
              <a:rPr lang="en-US" sz="1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DPI, MCNC, NC Community College System, Vendors, and </a:t>
            </a:r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NCEM Branch Office, Area Coordinators and Local EM</a:t>
            </a:r>
            <a:r>
              <a:rPr lang="en-US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719B6D-7329-4A18-AD7E-3C08362B5A3E}"/>
              </a:ext>
            </a:extLst>
          </p:cNvPr>
          <p:cNvSpPr txBox="1"/>
          <p:nvPr/>
        </p:nvSpPr>
        <p:spPr>
          <a:xfrm>
            <a:off x="8293544" y="-51223"/>
            <a:ext cx="14688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US" sz="1600" b="1" dirty="0">
                <a:solidFill>
                  <a:srgbClr val="FFC000"/>
                </a:solidFill>
                <a:highlight>
                  <a:srgbClr val="000000"/>
                </a:highlight>
                <a:latin typeface="Calibri" panose="020F0502020204030204"/>
              </a:rPr>
              <a:t>TLP:AMBER</a:t>
            </a:r>
            <a:endParaRPr lang="en-US" sz="1600" b="1" dirty="0">
              <a:solidFill>
                <a:srgbClr val="FFC000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FB9D14E-7F00-4712-8F4A-69BD25142409}"/>
              </a:ext>
            </a:extLst>
          </p:cNvPr>
          <p:cNvSpPr/>
          <p:nvPr/>
        </p:nvSpPr>
        <p:spPr>
          <a:xfrm>
            <a:off x="1588656" y="6393736"/>
            <a:ext cx="907934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en-US" sz="1100" i="1" dirty="0">
                <a:solidFill>
                  <a:prstClr val="black"/>
                </a:solidFill>
                <a:latin typeface="Calibri" panose="020F0502020204030204"/>
              </a:rPr>
              <a:t>The information contained in this brief is restricted to </a:t>
            </a:r>
            <a:r>
              <a:rPr lang="en-US" sz="1100" b="1" i="1" dirty="0">
                <a:solidFill>
                  <a:srgbClr val="FFC000"/>
                </a:solidFill>
                <a:highlight>
                  <a:srgbClr val="000000"/>
                </a:highlight>
                <a:latin typeface="Calibri" panose="020F0502020204030204"/>
              </a:rPr>
              <a:t>TLP:AMBER </a:t>
            </a:r>
            <a:r>
              <a:rPr lang="en-US" sz="1100" i="1" dirty="0">
                <a:solidFill>
                  <a:prstClr val="black"/>
                </a:solidFill>
                <a:latin typeface="Calibri" panose="020F0502020204030204"/>
              </a:rPr>
              <a:t>.</a:t>
            </a:r>
            <a:r>
              <a:rPr lang="en-US" sz="1100" i="1" dirty="0">
                <a:solidFill>
                  <a:srgbClr val="ED7D31"/>
                </a:solidFill>
                <a:latin typeface="Calibri" panose="020F0502020204030204"/>
              </a:rPr>
              <a:t> </a:t>
            </a:r>
            <a:r>
              <a:rPr lang="en-US" sz="1100" i="1" dirty="0">
                <a:solidFill>
                  <a:prstClr val="black"/>
                </a:solidFill>
                <a:latin typeface="Calibri" panose="020F0502020204030204"/>
              </a:rPr>
              <a:t>Recipients may only share this information with members of their own organization, and with clients or customers who need to know the information to protect themselves or prevent further harm.  </a:t>
            </a:r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E8BBD806-E0EF-440B-AFE0-CADDB76862CF}"/>
              </a:ext>
            </a:extLst>
          </p:cNvPr>
          <p:cNvSpPr txBox="1">
            <a:spLocks/>
          </p:cNvSpPr>
          <p:nvPr/>
        </p:nvSpPr>
        <p:spPr>
          <a:xfrm>
            <a:off x="11569958" y="6492875"/>
            <a:ext cx="5955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342900" rtl="0" eaLnBrk="1" latinLnBrk="0" hangingPunct="1">
              <a:defRPr sz="900" b="0" i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3429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9">
              <a:defRPr/>
            </a:pPr>
            <a:fld id="{31887D43-0CFE-4E59-905A-C92528509256}" type="slidenum">
              <a:rPr lang="en-US" sz="1333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 defTabSz="457189">
                <a:defRPr/>
              </a:pPr>
              <a:t>1</a:t>
            </a:fld>
            <a:endParaRPr lang="en-US" sz="13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35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7017" y="1467972"/>
            <a:ext cx="11521963" cy="571096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447029">
              <a:spcBef>
                <a:spcPts val="133"/>
              </a:spcBef>
            </a:pPr>
            <a:r>
              <a:rPr spc="-7" dirty="0"/>
              <a:t>North Carolina Emergency</a:t>
            </a:r>
            <a:r>
              <a:rPr spc="13" dirty="0"/>
              <a:t> </a:t>
            </a:r>
            <a:r>
              <a:rPr spc="-13" dirty="0"/>
              <a:t>Management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22160" y="5040572"/>
            <a:ext cx="3052233" cy="112594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defTabSz="1219170">
              <a:spcBef>
                <a:spcPts val="140"/>
              </a:spcBef>
            </a:pP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Michael</a:t>
            </a:r>
            <a:r>
              <a:rPr spc="-10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13" dirty="0">
                <a:solidFill>
                  <a:prstClr val="black"/>
                </a:solidFill>
                <a:latin typeface="Calibri"/>
                <a:cs typeface="Calibri"/>
              </a:rPr>
              <a:t>Greer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6933" marR="6773" defTabSz="1219170"/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Deputy Homeland Security</a:t>
            </a:r>
            <a:r>
              <a:rPr spc="-14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7" dirty="0">
                <a:solidFill>
                  <a:prstClr val="black"/>
                </a:solidFill>
                <a:latin typeface="Calibri"/>
                <a:cs typeface="Calibri"/>
              </a:rPr>
              <a:t>Chief  919-622-1264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6933" defTabSz="1219170"/>
            <a:r>
              <a:rPr spc="-7" dirty="0">
                <a:solidFill>
                  <a:prstClr val="black"/>
                </a:solidFill>
                <a:latin typeface="Calibri"/>
                <a:cs typeface="Calibri"/>
                <a:hlinkClick r:id="rId2"/>
              </a:rPr>
              <a:t>Michael.Greer@NCDPS.Gov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23927" y="5008694"/>
            <a:ext cx="3401907" cy="112594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defTabSz="1219170">
              <a:spcBef>
                <a:spcPts val="140"/>
              </a:spcBef>
            </a:pPr>
            <a:r>
              <a:rPr spc="-7" dirty="0">
                <a:solidFill>
                  <a:prstClr val="black"/>
                </a:solidFill>
                <a:latin typeface="Calibri"/>
                <a:cs typeface="Calibri"/>
              </a:rPr>
              <a:t>Mark</a:t>
            </a:r>
            <a:r>
              <a:rPr spc="-107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7" dirty="0">
                <a:solidFill>
                  <a:prstClr val="black"/>
                </a:solidFill>
                <a:latin typeface="Calibri"/>
                <a:cs typeface="Calibri"/>
              </a:rPr>
              <a:t>Brighter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6933" marR="6773" defTabSz="1219170"/>
            <a:r>
              <a:rPr spc="-7" dirty="0">
                <a:solidFill>
                  <a:prstClr val="black"/>
                </a:solidFill>
                <a:latin typeface="Calibri"/>
                <a:cs typeface="Calibri"/>
              </a:rPr>
              <a:t>Digital Forensics Incident Responder  919-906-5682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6933" defTabSz="1219170"/>
            <a:r>
              <a:rPr spc="-7" dirty="0">
                <a:solidFill>
                  <a:prstClr val="black"/>
                </a:solidFill>
                <a:latin typeface="Calibri"/>
                <a:cs typeface="Calibri"/>
                <a:hlinkClick r:id="rId3"/>
              </a:rPr>
              <a:t>Mark.Brighter@NCDPS.Gov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06116" y="1925972"/>
            <a:ext cx="4936913" cy="1186649"/>
          </a:xfrm>
          <a:prstGeom prst="rect">
            <a:avLst/>
          </a:prstGeom>
        </p:spPr>
        <p:txBody>
          <a:bodyPr vert="horz" wrap="square" lIns="0" tIns="16933" rIns="0" bIns="0" rtlCol="0">
            <a:spAutoFit/>
          </a:bodyPr>
          <a:lstStyle/>
          <a:p>
            <a:pPr marL="16933" defTabSz="1219170">
              <a:spcBef>
                <a:spcPts val="133"/>
              </a:spcBef>
            </a:pPr>
            <a:r>
              <a:rPr sz="3200" spc="-7" dirty="0">
                <a:solidFill>
                  <a:srgbClr val="FF0000"/>
                </a:solidFill>
                <a:latin typeface="Arial"/>
                <a:cs typeface="Arial"/>
              </a:rPr>
              <a:t>Homeland Security</a:t>
            </a:r>
            <a:r>
              <a:rPr sz="3200" spc="-3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7" dirty="0">
                <a:solidFill>
                  <a:srgbClr val="FF0000"/>
                </a:solidFill>
                <a:latin typeface="Arial"/>
                <a:cs typeface="Arial"/>
              </a:rPr>
              <a:t>Section</a:t>
            </a:r>
            <a:endParaRPr sz="3200">
              <a:solidFill>
                <a:prstClr val="black"/>
              </a:solidFill>
              <a:latin typeface="Arial"/>
              <a:cs typeface="Arial"/>
            </a:endParaRPr>
          </a:p>
          <a:p>
            <a:pPr marL="1170063" defTabSz="1219170">
              <a:spcBef>
                <a:spcPts val="2440"/>
              </a:spcBef>
            </a:pPr>
            <a:r>
              <a:rPr sz="2400" spc="-13" dirty="0">
                <a:solidFill>
                  <a:prstClr val="black"/>
                </a:solidFill>
                <a:latin typeface="Calibri"/>
                <a:cs typeface="Calibri"/>
              </a:rPr>
              <a:t>Contact</a:t>
            </a:r>
            <a:r>
              <a:rPr sz="24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400" spc="-7" dirty="0">
                <a:solidFill>
                  <a:prstClr val="black"/>
                </a:solidFill>
                <a:latin typeface="Calibri"/>
                <a:cs typeface="Calibri"/>
              </a:rPr>
              <a:t>Us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59978" y="3368119"/>
            <a:ext cx="1811020" cy="1115626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773" defTabSz="1219170">
              <a:spcBef>
                <a:spcPts val="140"/>
              </a:spcBef>
            </a:pPr>
            <a:r>
              <a:rPr dirty="0">
                <a:solidFill>
                  <a:prstClr val="black"/>
                </a:solidFill>
                <a:latin typeface="Calibri"/>
                <a:cs typeface="Calibri"/>
              </a:rPr>
              <a:t>NCEM </a:t>
            </a:r>
            <a:r>
              <a:rPr spc="-7" dirty="0">
                <a:solidFill>
                  <a:prstClr val="black"/>
                </a:solidFill>
                <a:latin typeface="Calibri"/>
                <a:cs typeface="Calibri"/>
              </a:rPr>
              <a:t>24HR</a:t>
            </a:r>
            <a:r>
              <a:rPr spc="-10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pc="-20" dirty="0">
                <a:solidFill>
                  <a:prstClr val="black"/>
                </a:solidFill>
                <a:latin typeface="Calibri"/>
                <a:cs typeface="Calibri"/>
              </a:rPr>
              <a:t>Watch  </a:t>
            </a:r>
            <a:r>
              <a:rPr spc="-7" dirty="0">
                <a:solidFill>
                  <a:prstClr val="black"/>
                </a:solidFill>
                <a:latin typeface="Calibri"/>
                <a:cs typeface="Calibri"/>
              </a:rPr>
              <a:t>919-733-3300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defTabSz="1219170">
              <a:spcBef>
                <a:spcPts val="40"/>
              </a:spcBef>
            </a:pPr>
            <a:endParaRPr sz="1733">
              <a:solidFill>
                <a:prstClr val="black"/>
              </a:solidFill>
              <a:latin typeface="Calibri"/>
              <a:cs typeface="Calibri"/>
            </a:endParaRPr>
          </a:p>
          <a:p>
            <a:pPr marL="16933" defTabSz="1219170"/>
            <a:r>
              <a:rPr spc="-7" dirty="0">
                <a:solidFill>
                  <a:prstClr val="black"/>
                </a:solidFill>
                <a:latin typeface="Calibri"/>
                <a:cs typeface="Calibri"/>
                <a:hlinkClick r:id="rId4"/>
              </a:rPr>
              <a:t>JCTF@NC.GOV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50858" y="5024763"/>
            <a:ext cx="3258820" cy="112594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933" marR="690016" defTabSz="1219170">
              <a:spcBef>
                <a:spcPts val="140"/>
              </a:spcBef>
            </a:pPr>
            <a:r>
              <a:rPr spc="-7" dirty="0">
                <a:solidFill>
                  <a:prstClr val="black"/>
                </a:solidFill>
                <a:latin typeface="Calibri"/>
                <a:cs typeface="Calibri"/>
              </a:rPr>
              <a:t>Christopher Chappell  Cyber Operations Specialist  919-740-8210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  <a:p>
            <a:pPr marL="16933" defTabSz="1219170">
              <a:spcBef>
                <a:spcPts val="27"/>
              </a:spcBef>
            </a:pPr>
            <a:r>
              <a:rPr spc="-7" dirty="0">
                <a:solidFill>
                  <a:prstClr val="black"/>
                </a:solidFill>
                <a:latin typeface="Calibri"/>
                <a:cs typeface="Calibri"/>
                <a:hlinkClick r:id="rId5"/>
              </a:rPr>
              <a:t>Christopher.Chappell@NCDPS.Gov</a:t>
            </a:r>
            <a:endParaRPr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nt Slides -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EM_PowerPoint_Blank_Template" id="{8BBF4BCA-8189-4511-829C-DB264B9DCC82}" vid="{DB775863-8F7E-484E-A8C8-83246762DE5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230</Words>
  <Application>Microsoft Office PowerPoint</Application>
  <PresentationFormat>Widescreen</PresentationFormat>
  <Paragraphs>37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Content Slides - White</vt:lpstr>
      <vt:lpstr>Office Theme</vt:lpstr>
      <vt:lpstr> NC JCTF</vt:lpstr>
      <vt:lpstr>North Carolina Emergency Management</vt:lpstr>
    </vt:vector>
  </TitlesOfParts>
  <Company>North Carolina Emergency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 JCTF</dc:title>
  <dc:creator>Greer, Michael (NCEM)</dc:creator>
  <cp:lastModifiedBy>Gary Jones</cp:lastModifiedBy>
  <cp:revision>2</cp:revision>
  <dcterms:created xsi:type="dcterms:W3CDTF">2023-11-13T19:56:39Z</dcterms:created>
  <dcterms:modified xsi:type="dcterms:W3CDTF">2023-11-14T11:26:51Z</dcterms:modified>
</cp:coreProperties>
</file>